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554001-22E6-48C8-85B3-CA1A414EADB2}" type="datetimeFigureOut">
              <a:rPr lang="ar-IQ" smtClean="0"/>
              <a:pPr/>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523B1CC-C9D9-40E5-A331-F48F5B72C14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554001-22E6-48C8-85B3-CA1A414EADB2}" type="datetimeFigureOut">
              <a:rPr lang="ar-IQ" smtClean="0"/>
              <a:pPr/>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523B1CC-C9D9-40E5-A331-F48F5B72C14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00042"/>
            <a:ext cx="7772400" cy="1071569"/>
          </a:xfrm>
        </p:spPr>
        <p:txBody>
          <a:bodyPr>
            <a:normAutofit fontScale="90000"/>
          </a:bodyPr>
          <a:lstStyle/>
          <a:p>
            <a:r>
              <a:rPr lang="ar-IQ" sz="2700" b="1" dirty="0" smtClean="0"/>
              <a:t/>
            </a:r>
            <a:br>
              <a:rPr lang="ar-IQ" sz="2700" b="1" dirty="0" smtClean="0"/>
            </a:br>
            <a:r>
              <a:rPr lang="ar-IQ" sz="2700" b="1" dirty="0"/>
              <a:t/>
            </a:r>
            <a:br>
              <a:rPr lang="ar-IQ" sz="2700" b="1" dirty="0"/>
            </a:br>
            <a:r>
              <a:rPr lang="ar-SA" sz="2700" b="1" dirty="0" smtClean="0"/>
              <a:t>(</a:t>
            </a:r>
            <a:r>
              <a:rPr lang="ar-SA" sz="2700" b="1" dirty="0"/>
              <a:t>فصول البحث العلمي)</a:t>
            </a:r>
            <a:r>
              <a:rPr lang="en-US" sz="2700" dirty="0"/>
              <a:t/>
            </a:r>
            <a:br>
              <a:rPr lang="en-US" sz="2700" dirty="0"/>
            </a:br>
            <a:r>
              <a:rPr lang="ar-SA" sz="2700" b="1" dirty="0"/>
              <a:t>(الفصل الأول التعريف بالبحث)</a:t>
            </a:r>
            <a:r>
              <a:rPr lang="en-US" sz="2700" dirty="0"/>
              <a:t/>
            </a:r>
            <a:br>
              <a:rPr lang="en-US" sz="2700" dirty="0"/>
            </a:br>
            <a:r>
              <a:rPr lang="ar-SA" sz="2700" b="1" dirty="0"/>
              <a:t>  التعريف بالبحث.</a:t>
            </a:r>
            <a:r>
              <a:rPr lang="en-US" dirty="0"/>
              <a:t/>
            </a:r>
            <a:br>
              <a:rPr lang="en-US" dirty="0"/>
            </a:br>
            <a:endParaRPr lang="ar-IQ" dirty="0"/>
          </a:p>
        </p:txBody>
      </p:sp>
      <p:sp>
        <p:nvSpPr>
          <p:cNvPr id="3" name="عنوان فرعي 2"/>
          <p:cNvSpPr>
            <a:spLocks noGrp="1"/>
          </p:cNvSpPr>
          <p:nvPr>
            <p:ph type="subTitle" idx="1"/>
          </p:nvPr>
        </p:nvSpPr>
        <p:spPr>
          <a:xfrm>
            <a:off x="357158" y="1857364"/>
            <a:ext cx="8143932" cy="3781436"/>
          </a:xfrm>
        </p:spPr>
        <p:txBody>
          <a:bodyPr>
            <a:normAutofit fontScale="32500" lnSpcReduction="20000"/>
          </a:bodyPr>
          <a:lstStyle/>
          <a:p>
            <a:pPr algn="just"/>
            <a:r>
              <a:rPr lang="ar-SA" dirty="0"/>
              <a:t>وهو </a:t>
            </a:r>
            <a:r>
              <a:rPr lang="ar-SA" sz="5500" dirty="0">
                <a:solidFill>
                  <a:schemeClr val="tx1"/>
                </a:solidFill>
              </a:rPr>
              <a:t>فصل يخص تعريف البحث بشكل واضح ويبين لماذا تم اختيار هذا الموضوع وذلك بذكر أهمية وكذلك كيف تحقيق أهدافه وتوضيح بصور موجزة ماهية المشكلة وكيفية تم إيجادها وغيرها من الأمور التي سوف يتم إيضاحها من خلال أجزاء الباب الأول .</a:t>
            </a:r>
            <a:endParaRPr lang="en-US" sz="5500" dirty="0">
              <a:solidFill>
                <a:schemeClr val="tx1"/>
              </a:solidFill>
            </a:endParaRPr>
          </a:p>
          <a:p>
            <a:pPr algn="just"/>
            <a:r>
              <a:rPr lang="en-US" sz="5500" b="1" dirty="0">
                <a:solidFill>
                  <a:schemeClr val="tx1"/>
                </a:solidFill>
              </a:rPr>
              <a:t> </a:t>
            </a:r>
            <a:endParaRPr lang="en-US" sz="5500" dirty="0">
              <a:solidFill>
                <a:schemeClr val="tx1"/>
              </a:solidFill>
            </a:endParaRPr>
          </a:p>
          <a:p>
            <a:pPr lvl="0" algn="just"/>
            <a:r>
              <a:rPr lang="ar-SA" sz="5500" b="1" dirty="0">
                <a:solidFill>
                  <a:schemeClr val="tx1"/>
                </a:solidFill>
              </a:rPr>
              <a:t>1 مقدمة البحث وأهميته:</a:t>
            </a:r>
            <a:endParaRPr lang="en-US" sz="5500" dirty="0">
              <a:solidFill>
                <a:schemeClr val="tx1"/>
              </a:solidFill>
            </a:endParaRPr>
          </a:p>
          <a:p>
            <a:pPr algn="just"/>
            <a:r>
              <a:rPr lang="ar-SA" sz="5500" dirty="0">
                <a:solidFill>
                  <a:schemeClr val="tx1"/>
                </a:solidFill>
              </a:rPr>
              <a:t>وفي المقدمة نكتب بصورة مختصره </a:t>
            </a:r>
            <a:r>
              <a:rPr lang="ar-SA" sz="5500" dirty="0" err="1">
                <a:solidFill>
                  <a:schemeClr val="tx1"/>
                </a:solidFill>
              </a:rPr>
              <a:t>ماهو</a:t>
            </a:r>
            <a:r>
              <a:rPr lang="ar-SA" sz="5500" dirty="0">
                <a:solidFill>
                  <a:schemeClr val="tx1"/>
                </a:solidFill>
              </a:rPr>
              <a:t> موضوع البحث وكيفية إجراءه بالإضافة إلى تحديد أهميته ونتائجه، ويتطلب من الباحث أن يكون لديه القدرة الأدبية والفكرية في كيفية توضيح هذا البحث للقارئ لذا لابد من الدقة وإيجاد العبارات الراقية وتسلسل الأفكار .</a:t>
            </a:r>
            <a:endParaRPr lang="en-US" sz="5500" dirty="0">
              <a:solidFill>
                <a:schemeClr val="tx1"/>
              </a:solidFill>
            </a:endParaRPr>
          </a:p>
          <a:p>
            <a:pPr algn="just"/>
            <a:r>
              <a:rPr lang="ar-SA" sz="5500" dirty="0">
                <a:solidFill>
                  <a:schemeClr val="tx1"/>
                </a:solidFill>
              </a:rPr>
              <a:t> </a:t>
            </a:r>
            <a:endParaRPr lang="en-US" sz="5500" dirty="0">
              <a:solidFill>
                <a:schemeClr val="tx1"/>
              </a:solidFill>
            </a:endParaRPr>
          </a:p>
          <a:p>
            <a:pPr algn="just"/>
            <a:r>
              <a:rPr lang="ar-SA" sz="5500" b="1" dirty="0">
                <a:solidFill>
                  <a:schemeClr val="tx1"/>
                </a:solidFill>
              </a:rPr>
              <a:t>- أقسام مقدمة البحث وأهميته :</a:t>
            </a:r>
            <a:endParaRPr lang="en-US" sz="5500" dirty="0">
              <a:solidFill>
                <a:schemeClr val="tx1"/>
              </a:solidFill>
            </a:endParaRPr>
          </a:p>
          <a:p>
            <a:pPr algn="just"/>
            <a:r>
              <a:rPr lang="ar-SA" sz="5500" dirty="0">
                <a:solidFill>
                  <a:schemeClr val="tx1"/>
                </a:solidFill>
              </a:rPr>
              <a:t>قبل أن نقسم المقدمة وأهميتها لابد أن نضع نسب مئوية لكل قسم في كتابتها ووفق الشكل الأتي:</a:t>
            </a:r>
            <a:endParaRPr lang="en-US" sz="5500" dirty="0">
              <a:solidFill>
                <a:schemeClr val="tx1"/>
              </a:solidFill>
            </a:endParaRPr>
          </a:p>
          <a:p>
            <a:pPr algn="just"/>
            <a:r>
              <a:rPr lang="ar-IQ" sz="5500" dirty="0">
                <a:solidFill>
                  <a:schemeClr val="tx1"/>
                </a:solidFill>
              </a:rPr>
              <a:t>20% مقدمة عامة</a:t>
            </a:r>
            <a:endParaRPr lang="en-US" sz="5500" dirty="0">
              <a:solidFill>
                <a:schemeClr val="tx1"/>
              </a:solidFill>
            </a:endParaRPr>
          </a:p>
          <a:p>
            <a:endParaRPr lang="en-US" sz="55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20000"/>
          </a:bodyPr>
          <a:lstStyle/>
          <a:p>
            <a:pPr lvl="1"/>
            <a:r>
              <a:rPr lang="ar-SA" b="1" dirty="0"/>
              <a:t>فروض البحث.</a:t>
            </a:r>
            <a:endParaRPr lang="en-US" sz="2000" dirty="0"/>
          </a:p>
          <a:p>
            <a:r>
              <a:rPr lang="ar-SA" b="1" dirty="0"/>
              <a:t>أولا : مفهوم فروض البحث</a:t>
            </a:r>
            <a:endParaRPr lang="en-US" sz="2400" dirty="0"/>
          </a:p>
          <a:p>
            <a:r>
              <a:rPr lang="ar-SA" dirty="0"/>
              <a:t>بعد صياغة الأهداف لابد من وضع حلول لتلك الأهداف ولكن هذا </a:t>
            </a:r>
            <a:r>
              <a:rPr lang="ar-SA" dirty="0" err="1"/>
              <a:t>لايسري</a:t>
            </a:r>
            <a:r>
              <a:rPr lang="ar-SA" dirty="0"/>
              <a:t> على جميع البحوث وخصوصا البحوث المسحية ربما </a:t>
            </a:r>
            <a:r>
              <a:rPr lang="ar-SA" dirty="0" err="1"/>
              <a:t>لايمكن</a:t>
            </a:r>
            <a:r>
              <a:rPr lang="ar-SA" dirty="0"/>
              <a:t> التخمين لوضع الحلول المناسبة لأهدافها . وتسمى هذه الحلول بالفروض .</a:t>
            </a:r>
            <a:endParaRPr lang="en-US" sz="2400" dirty="0"/>
          </a:p>
          <a:p>
            <a:r>
              <a:rPr lang="ar-SA" dirty="0"/>
              <a:t>لذا الفرض هو (اقتراح أو تخمين لحل مؤقت لتفسير واقعة سبق وتم ملاحظتها أو تجربتها).</a:t>
            </a:r>
            <a:endParaRPr lang="en-US" sz="2400" dirty="0"/>
          </a:p>
          <a:p>
            <a:r>
              <a:rPr lang="ar-SA" dirty="0"/>
              <a:t>كذلك هو (محاولة اقتراح حلول للمشكلة من خلال تخمينات ذكية). بشرط إخضاع هذه الحلول (الفروض) للاختبار والتجريب والإثبات لأنها ليس حلول نهائية للمشكلة.</a:t>
            </a:r>
            <a:endParaRPr lang="en-US" sz="2400" dirty="0"/>
          </a:p>
          <a:p>
            <a:r>
              <a:rPr lang="ar-SA" dirty="0"/>
              <a:t>ويرى وجيه محجوب (1993)الفرض بأنه(استنتاج أو تخمين يصوغه ويتبناه الباحث مؤقتا لشرح الظواهر الموجودة وهو الطريق الذي يوصل الباحث إلى النتيجة).</a:t>
            </a:r>
            <a:endParaRPr lang="en-US" sz="2400"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0000" lnSpcReduction="20000"/>
          </a:bodyPr>
          <a:lstStyle/>
          <a:p>
            <a:r>
              <a:rPr lang="ar-SA" b="1" dirty="0"/>
              <a:t>ثانيا: شروط الفروض:</a:t>
            </a:r>
            <a:endParaRPr lang="en-US" dirty="0"/>
          </a:p>
          <a:p>
            <a:pPr lvl="0"/>
            <a:r>
              <a:rPr lang="ar-SA" dirty="0"/>
              <a:t>الاعتماد على الفروض المتعددة المحتملة لمعالجة مشكلة البحث.</a:t>
            </a:r>
            <a:endParaRPr lang="en-US" dirty="0"/>
          </a:p>
          <a:p>
            <a:pPr lvl="0"/>
            <a:r>
              <a:rPr lang="ar-SA" dirty="0"/>
              <a:t>أن تكون شاملة ومترابطة.</a:t>
            </a:r>
            <a:endParaRPr lang="en-US" dirty="0"/>
          </a:p>
          <a:p>
            <a:pPr lvl="0"/>
            <a:r>
              <a:rPr lang="ar-SA" dirty="0"/>
              <a:t>تصاغ وتكتب بصورة موجزة وواضحة</a:t>
            </a:r>
            <a:endParaRPr lang="en-US" dirty="0"/>
          </a:p>
          <a:p>
            <a:pPr lvl="0"/>
            <a:r>
              <a:rPr lang="ar-SA" dirty="0"/>
              <a:t>أن تكون قابلة للاختبار، وخالية من التناقض.</a:t>
            </a:r>
            <a:endParaRPr lang="en-US" dirty="0"/>
          </a:p>
          <a:p>
            <a:r>
              <a:rPr lang="ar-SA" dirty="0"/>
              <a:t> </a:t>
            </a:r>
            <a:endParaRPr lang="en-US" dirty="0"/>
          </a:p>
          <a:p>
            <a:r>
              <a:rPr lang="ar-SA" b="1" dirty="0"/>
              <a:t>ثالثا :أهمية الفروض :</a:t>
            </a:r>
            <a:endParaRPr lang="en-US" dirty="0"/>
          </a:p>
          <a:p>
            <a:pPr lvl="0"/>
            <a:r>
              <a:rPr lang="ar-SA" dirty="0"/>
              <a:t>يساعد الفرض الباحث بالابتعاد عن إضاعة الوقت من خلال تحليل مشكلة بحثه بدقة والابتعاد عن الأفكار الغامضة لكي يكون بحثه دقيقا.</a:t>
            </a:r>
            <a:endParaRPr lang="en-US" dirty="0"/>
          </a:p>
          <a:p>
            <a:pPr lvl="0"/>
            <a:r>
              <a:rPr lang="ar-SA" dirty="0"/>
              <a:t>يساعد الباحث في جمع المعلومات وفق الأهداف الموضوعة كذلك يعطي الوضوح والحقائق للمعلومات والبيانات .</a:t>
            </a:r>
            <a:endParaRPr lang="en-US" dirty="0"/>
          </a:p>
          <a:p>
            <a:pPr lvl="0"/>
            <a:r>
              <a:rPr lang="ar-SA" dirty="0"/>
              <a:t>يساعد الفرض على أعطاء الأسئلة والافتراضات المطلوبة . كذلك يحدد إجراءات العمل وفق منهج البحث وكيفية التنفيذ .</a:t>
            </a:r>
            <a:endParaRPr lang="en-US" dirty="0"/>
          </a:p>
          <a:p>
            <a:pPr lvl="0"/>
            <a:r>
              <a:rPr lang="ar-SA" dirty="0"/>
              <a:t>يمكن من خلال الفروض استثمار بحوث جديدة .</a:t>
            </a:r>
            <a:endParaRPr lang="en-US" dirty="0"/>
          </a:p>
          <a:p>
            <a:pPr lvl="0"/>
            <a:r>
              <a:rPr lang="ar-SA" dirty="0"/>
              <a:t>يساعد الباحث في أيجاد نتائج البحث النهائية بصورة متسلسلة مع تنظيم المواقف </a:t>
            </a:r>
            <a:r>
              <a:rPr lang="ar-SA" dirty="0" err="1"/>
              <a:t>الاختبارية</a:t>
            </a:r>
            <a:r>
              <a:rPr lang="ar-SA" dirty="0"/>
              <a:t> والنتائج الدالة وفق الأهداف الموضوعة</a:t>
            </a:r>
            <a:r>
              <a:rPr lang="ar-SA"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92500" lnSpcReduction="20000"/>
          </a:bodyPr>
          <a:lstStyle/>
          <a:p>
            <a:r>
              <a:rPr lang="ar-SA" b="1" dirty="0"/>
              <a:t>رابعا : بناء الفروض وصياغتها:</a:t>
            </a:r>
            <a:endParaRPr lang="en-US" dirty="0"/>
          </a:p>
          <a:p>
            <a:r>
              <a:rPr lang="ar-SA" dirty="0"/>
              <a:t>تعد عملية بناء الفرض مهمة بالغة الأهمية وعلى الباحثين مراعاة بعض النقاط سندرجها في أدناه: </a:t>
            </a:r>
            <a:endParaRPr lang="en-US" dirty="0"/>
          </a:p>
          <a:p>
            <a:pPr lvl="0"/>
            <a:r>
              <a:rPr lang="ar-SA" dirty="0"/>
              <a:t>عندما يقدم الباحث على بناء فروض بحثه عليه الاطلاع على التجارب والدراسات والأبحاث السابقة ليكتسب معرفة واسعة وتصبح لديه خبرة يعتمد عليها في بناء الفروض.</a:t>
            </a:r>
            <a:endParaRPr lang="en-US" dirty="0"/>
          </a:p>
          <a:p>
            <a:pPr lvl="0"/>
            <a:r>
              <a:rPr lang="ar-SA" dirty="0"/>
              <a:t>الباحث الجيد </a:t>
            </a:r>
            <a:r>
              <a:rPr lang="ar-SA" dirty="0" err="1"/>
              <a:t>لايعتمد</a:t>
            </a:r>
            <a:r>
              <a:rPr lang="ar-SA" dirty="0"/>
              <a:t> على تفكيره التقليدي بل التفكير المتطور وذو المرونة في والتمرس والإبداع والثقة في النفس اثنا بناءه وصياغته.</a:t>
            </a:r>
            <a:endParaRPr lang="en-US" dirty="0"/>
          </a:p>
          <a:p>
            <a:pPr lvl="0"/>
            <a:r>
              <a:rPr lang="ar-SA" dirty="0"/>
              <a:t>سعة الخيال تعي تفسيرات عالية وهي الأداة للوصول إلى الحقيقة والإبداع.</a:t>
            </a:r>
            <a:endParaRPr lang="en-US" dirty="0"/>
          </a:p>
          <a:p>
            <a:pPr lvl="0"/>
            <a:r>
              <a:rPr lang="ar-SA" dirty="0"/>
              <a:t>لابد من تنظيم البيانات </a:t>
            </a:r>
            <a:r>
              <a:rPr lang="ar-SA" dirty="0" err="1"/>
              <a:t>والاراء</a:t>
            </a:r>
            <a:r>
              <a:rPr lang="ar-SA" dirty="0"/>
              <a:t> والحقائق والمقترحات بشكل نتمكن فيها بناء الفرض صحيحا .لان بناء الفرض وصياغته يعني حل المشكلة وهذا يدل على التخمين الذكي للباحث.</a:t>
            </a:r>
            <a:endParaRPr lang="en-US" dirty="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77500" lnSpcReduction="20000"/>
          </a:bodyPr>
          <a:lstStyle/>
          <a:p>
            <a:r>
              <a:rPr lang="ar-SA" b="1" dirty="0"/>
              <a:t>خامسا : اختبار الفروض.</a:t>
            </a:r>
            <a:endParaRPr lang="en-US" dirty="0"/>
          </a:p>
          <a:p>
            <a:r>
              <a:rPr lang="ar-SA" dirty="0"/>
              <a:t>بعد الانتهاء من تحديد الفرض وصياغته بصورة علمية وفكرية وربما صياغته بصورة تساؤلات محددة . يمكن بعد ذلك من وضع خطة للبحث لاختبار صحة الفروض المقترحة .</a:t>
            </a:r>
            <a:endParaRPr lang="en-US" dirty="0"/>
          </a:p>
          <a:p>
            <a:r>
              <a:rPr lang="ar-SA" dirty="0"/>
              <a:t>ويتطلب الأمر تصميم البحث بصورة كاملة وبيان كيفية إجراءه من خلال إجراء التجارب المطلوبة أو الملاحظات الموضوعية في مواقف معينة أو تطبيق بعض الاختبارات وأدوات القياس مع التأكيد في توضيح عينة البحث المختارة وغيرها من الإجراءات العلمية التي تحدد دقة تصميم البحث.</a:t>
            </a:r>
            <a:endParaRPr lang="en-US" dirty="0"/>
          </a:p>
          <a:p>
            <a:r>
              <a:rPr lang="ar-SA" dirty="0"/>
              <a:t>وبعد التصميمات والإجراءات السابقة يمكن التوصل للنتائج وتفسيرها وقد تحقق تلك النتائج الفروض المقترحة أو </a:t>
            </a:r>
            <a:r>
              <a:rPr lang="ar-SA" dirty="0" err="1"/>
              <a:t>لاتحققها</a:t>
            </a:r>
            <a:r>
              <a:rPr lang="ar-SA" dirty="0"/>
              <a:t>.</a:t>
            </a:r>
            <a:endParaRPr lang="en-US" dirty="0"/>
          </a:p>
          <a:p>
            <a:r>
              <a:rPr lang="ar-SA" dirty="0"/>
              <a:t>وفي حالة عدم تحقيق الفروض سوف يقوم الباحث مرة أخرى في  تحقيقه من خلال التعديل والحذف للإجراءات السابقة وخصوصا في إجراءات البحث من التجارب أو الملاحظة أو الاختبارات المستخدمة أو العينة .. الخ .</a:t>
            </a:r>
            <a:endParaRPr lang="en-US" dirty="0"/>
          </a:p>
          <a:p>
            <a:r>
              <a:rPr lang="ar-SA" dirty="0"/>
              <a:t>وحتى يبتعد الباحث من احتمال الوقوع بهذا الإخفاق عليه إجراء التجربة الاستطلاعية التي هي تبين للباحث ما إذا كان الفرض سيتحقق أما لا.</a:t>
            </a:r>
            <a:endParaRPr lang="en-US" dirty="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lnSpcReduction="10000"/>
          </a:bodyPr>
          <a:lstStyle/>
          <a:p>
            <a:r>
              <a:rPr lang="ar-SA" b="1" dirty="0"/>
              <a:t>سادسا : أثبات الفروض:</a:t>
            </a:r>
            <a:endParaRPr lang="en-US" dirty="0"/>
          </a:p>
          <a:p>
            <a:r>
              <a:rPr lang="ar-SA" dirty="0"/>
              <a:t>لكي يتم إثبات الفرض بشكل صحيح يجب على الباحث توفير المتطلبات الآتية:</a:t>
            </a:r>
            <a:endParaRPr lang="en-US" dirty="0"/>
          </a:p>
          <a:p>
            <a:pPr lvl="0"/>
            <a:r>
              <a:rPr lang="ar-SA" dirty="0"/>
              <a:t>إجراء التجارب الاستطلاعية.</a:t>
            </a:r>
            <a:endParaRPr lang="en-US" dirty="0"/>
          </a:p>
          <a:p>
            <a:pPr lvl="0"/>
            <a:r>
              <a:rPr lang="ar-SA" dirty="0" err="1"/>
              <a:t>ان</a:t>
            </a:r>
            <a:r>
              <a:rPr lang="ar-SA" dirty="0"/>
              <a:t> تتوفر في الفرض شروط بناءه وخاصة قابلية للتخمين.</a:t>
            </a:r>
            <a:endParaRPr lang="en-US" dirty="0"/>
          </a:p>
          <a:p>
            <a:pPr lvl="0"/>
            <a:r>
              <a:rPr lang="ar-SA" dirty="0"/>
              <a:t>استخدام الاختبارات الصحيحة والدقيقة لكي يتم الحصول على النتائج بدقة عالية.</a:t>
            </a:r>
            <a:endParaRPr lang="en-US" dirty="0"/>
          </a:p>
          <a:p>
            <a:pPr lvl="0"/>
            <a:r>
              <a:rPr lang="ar-SA" dirty="0"/>
              <a:t>استخدام الوسائل الإحصائية المناسبة.</a:t>
            </a:r>
            <a:endParaRPr lang="en-US" dirty="0"/>
          </a:p>
          <a:p>
            <a:pPr lvl="0"/>
            <a:r>
              <a:rPr lang="ar-SA" dirty="0"/>
              <a:t>لابد إن يكون للفرض معنى واحد .</a:t>
            </a:r>
            <a:endParaRPr lang="en-US" dirty="0"/>
          </a:p>
          <a:p>
            <a:pPr lvl="0"/>
            <a:r>
              <a:rPr lang="ar-SA" dirty="0"/>
              <a:t>يكون التحليل والإجابة للنتائج ملائمة لمشكلة البحث.</a:t>
            </a:r>
            <a:endParaRPr lang="en-US" dirty="0"/>
          </a:p>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0000" lnSpcReduction="20000"/>
          </a:bodyPr>
          <a:lstStyle/>
          <a:p>
            <a:pPr lvl="1"/>
            <a:r>
              <a:rPr lang="ar-SA" b="1" dirty="0"/>
              <a:t>مجالات البحث.</a:t>
            </a:r>
            <a:endParaRPr lang="en-US" sz="2000" dirty="0"/>
          </a:p>
          <a:p>
            <a:r>
              <a:rPr lang="ar-SA" dirty="0"/>
              <a:t>وهي عبارة عن معلومات مختصرة تساعد القارئ في فهم البحث من خلال الباب الأول ويمكن معرفة التفاصيل تلك المجالات من خلال متن البحث وخاصة الباب الثالث (الإجراءات).وتشمل مجالات </a:t>
            </a:r>
            <a:r>
              <a:rPr lang="ar-SA"/>
              <a:t>البحث </a:t>
            </a:r>
            <a:r>
              <a:rPr lang="ar-SA" smtClean="0"/>
              <a:t>:</a:t>
            </a:r>
            <a:endParaRPr lang="en-US" sz="2400" dirty="0"/>
          </a:p>
          <a:p>
            <a:r>
              <a:rPr lang="ar-SA" b="1" dirty="0"/>
              <a:t>1-5-1 المجال البشري.</a:t>
            </a:r>
            <a:endParaRPr lang="en-US" sz="2400" dirty="0"/>
          </a:p>
          <a:p>
            <a:r>
              <a:rPr lang="ar-SA" dirty="0"/>
              <a:t>وفيه يكتب بصور مختصرة مجتمع البحث أو عينة البحث.</a:t>
            </a:r>
            <a:endParaRPr lang="en-US" sz="2400" dirty="0"/>
          </a:p>
          <a:p>
            <a:r>
              <a:rPr lang="en-US" dirty="0"/>
              <a:t> </a:t>
            </a:r>
            <a:endParaRPr lang="en-US" sz="2400" dirty="0"/>
          </a:p>
          <a:p>
            <a:r>
              <a:rPr lang="ar-SA" b="1" dirty="0"/>
              <a:t>1-5-2 المجال المكاني.</a:t>
            </a:r>
            <a:endParaRPr lang="en-US" sz="2400" dirty="0"/>
          </a:p>
          <a:p>
            <a:r>
              <a:rPr lang="ar-SA" dirty="0"/>
              <a:t>وهو مكان إجراء التجربة الرئيسية والاستطلاعية كان تكون ملاعب أو ساحات رياضية أو مختبرات طبية .</a:t>
            </a:r>
            <a:endParaRPr lang="en-US" sz="2400" dirty="0"/>
          </a:p>
          <a:p>
            <a:r>
              <a:rPr lang="ar-SA" dirty="0"/>
              <a:t> </a:t>
            </a:r>
            <a:endParaRPr lang="en-US" sz="2400" dirty="0"/>
          </a:p>
          <a:p>
            <a:r>
              <a:rPr lang="ar-SA" b="1" dirty="0"/>
              <a:t>1-5-3 المجال ألزماني.</a:t>
            </a:r>
            <a:endParaRPr lang="en-US" sz="2400" dirty="0"/>
          </a:p>
          <a:p>
            <a:r>
              <a:rPr lang="ar-SA" dirty="0"/>
              <a:t>وهو مجال إجراء البحث أي تاريخ البدء في أداء البحث وحتى انتهائه وهنا قد يختلف بعض الكتاب في تحديد المجال ألزماني منهم من يذكر بأنها فترة إجراء التجربة الرئيسية ومن من يذكر بأنه الفترة التي بداء الباحث في كتابة البحث. </a:t>
            </a:r>
            <a:endParaRPr lang="en-US" sz="2400" dirty="0"/>
          </a:p>
          <a:p>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SA" dirty="0" smtClean="0"/>
              <a:t> </a:t>
            </a:r>
            <a:endParaRPr lang="en-US" sz="2400" dirty="0" smtClean="0"/>
          </a:p>
          <a:p>
            <a:pPr lvl="1"/>
            <a:r>
              <a:rPr lang="ar-SA" b="1" dirty="0" smtClean="0"/>
              <a:t>تعريف المصطلحات.</a:t>
            </a:r>
            <a:endParaRPr lang="en-US" sz="2000" dirty="0" smtClean="0"/>
          </a:p>
          <a:p>
            <a:r>
              <a:rPr lang="ar-SA" dirty="0" smtClean="0"/>
              <a:t>من الضروري وضع بعض التعريفات العلمية في البحث وفي الفصل الأول بالتحديد لكي يتجنب الباحث الالتباس في قراءة وفهم المصطلحات العلمية المشتركة لفظا، والمتباينة في المعنى.</a:t>
            </a:r>
            <a:endParaRPr lang="en-US" sz="2400" dirty="0" smtClean="0"/>
          </a:p>
          <a:p>
            <a:r>
              <a:rPr lang="ar-SA" dirty="0" smtClean="0"/>
              <a:t>كما أن هناك بعض العناصر ذات صلة بالموضوع ولكنها لأتدخل دخولا مباشرا في العنوان ، وبعض المصطلحات الأخرى بحاجة إلى تركيز خاص وتوضيح أكثر ، ولهذا من الضروري وضع تعريف المصطلحات اللازمة والضرورية لكل مصطلح غير شائع ومعروف .</a:t>
            </a:r>
            <a:endParaRPr lang="en-US" sz="2400" dirty="0" smtClean="0"/>
          </a:p>
          <a:p>
            <a:r>
              <a:rPr lang="ar-SA" dirty="0" smtClean="0"/>
              <a:t> </a:t>
            </a:r>
            <a:endParaRPr lang="en-US" sz="2400" smtClean="0"/>
          </a:p>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pPr lvl="0"/>
            <a:r>
              <a:rPr lang="ar-SA" b="1" dirty="0"/>
              <a:t>المقدمة العامة </a:t>
            </a:r>
            <a:r>
              <a:rPr lang="ar-SA" b="1" dirty="0" smtClean="0"/>
              <a:t>:</a:t>
            </a:r>
            <a:endParaRPr lang="ar-IQ" dirty="0"/>
          </a:p>
        </p:txBody>
      </p:sp>
      <p:sp>
        <p:nvSpPr>
          <p:cNvPr id="3" name="عنصر نائب للمحتوى 2"/>
          <p:cNvSpPr>
            <a:spLocks noGrp="1"/>
          </p:cNvSpPr>
          <p:nvPr>
            <p:ph idx="1"/>
          </p:nvPr>
        </p:nvSpPr>
        <p:spPr>
          <a:xfrm>
            <a:off x="457200" y="1000108"/>
            <a:ext cx="8229600" cy="5126055"/>
          </a:xfrm>
        </p:spPr>
        <p:txBody>
          <a:bodyPr>
            <a:normAutofit fontScale="77500" lnSpcReduction="20000"/>
          </a:bodyPr>
          <a:lstStyle/>
          <a:p>
            <a:r>
              <a:rPr lang="en-US" b="1" dirty="0"/>
              <a:t> </a:t>
            </a:r>
            <a:r>
              <a:rPr lang="ar-SA" dirty="0"/>
              <a:t>وهي كتابة بعض الأسطر يوضح الباحث من خلالها علاقة هذا البحث ومشكلة في الجوانب العامة مثلا علاقة بالجوانب التربوية أو الاجتماعية أو الرياضية والتدريبية .</a:t>
            </a:r>
            <a:endParaRPr lang="en-US" dirty="0"/>
          </a:p>
          <a:p>
            <a:r>
              <a:rPr lang="ar-SA" dirty="0"/>
              <a:t>أما كيف نحسب  نسبة (20%) في المقدمة العامة  مثلا :</a:t>
            </a:r>
            <a:endParaRPr lang="en-US" dirty="0"/>
          </a:p>
          <a:p>
            <a:r>
              <a:rPr lang="ar-SA" dirty="0"/>
              <a:t>لو كتبت (100) سطر فان (20) سطرا" لمقدمة عامة ، تتعلق بالألعاب الجماعية وإدارة الفريق الواحد إذا كان الاختصاص العملي في إحدى الفعاليات الجماعية (كرة قدم ، كرة يد ، كرة سلة ) كما يتعلق بالتطور الحاصل في ميدان التدريب أو التعلم أو التحليل الحركي ضمن الاختصاص النظري ، أما إذا كانت للعبة فردية فيمكن وصف روح التنافس الفردي وكيفية قيادة اللاعب لنفسه وهكذا كمقدمة عامة عملية ونظرية.</a:t>
            </a:r>
            <a:endParaRPr lang="en-US" dirty="0"/>
          </a:p>
          <a:p>
            <a:r>
              <a:rPr lang="ar-SA" dirty="0"/>
              <a:t>وفي بعض الأحيان يكتب الباحث في أول المقدمة وبأسطر قليلة جدا كلمات فلسفية علمية عن حقوق تربوية أو اجتماعية أو ابتكاريه كشاهد على التطور الحاصل في البلدان المتقدمة علمية وبعدها يمكن ربطها بالجانب الرياضي وثم التخصص النظري والعملي للبحث.</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77500" lnSpcReduction="20000"/>
          </a:bodyPr>
          <a:lstStyle/>
          <a:p>
            <a:pPr lvl="0"/>
            <a:r>
              <a:rPr lang="ar-SA" b="1" dirty="0"/>
              <a:t>المقدمة الخاصة:</a:t>
            </a:r>
            <a:endParaRPr lang="en-US" dirty="0"/>
          </a:p>
          <a:p>
            <a:r>
              <a:rPr lang="ar-SA" dirty="0"/>
              <a:t>ونقصد </a:t>
            </a:r>
            <a:r>
              <a:rPr lang="ar-SA" dirty="0" err="1"/>
              <a:t>بها</a:t>
            </a:r>
            <a:r>
              <a:rPr lang="ar-SA" dirty="0"/>
              <a:t> أن تكون هناك بعض الأسطر تتكلم عن خصوصية إجراء هذا البحث أي بمعنى أين ظهرت المشكلة هل في التدريب أم في طرق التدريس أو التعلم الحركي أو المتغيرات الميكانيكية وفي أي لعبة أو عينة بحثية  . وبالتأكيد عندما نرجع لعنوان البحث نجد ماذا نكتب في الخصوصي للمقدمة وكما في المثال الآتي:</a:t>
            </a:r>
            <a:endParaRPr lang="en-US" dirty="0"/>
          </a:p>
          <a:p>
            <a:r>
              <a:rPr lang="ar-SA" dirty="0"/>
              <a:t>في رسالة (</a:t>
            </a:r>
            <a:r>
              <a:rPr lang="ar-SA" b="1" dirty="0"/>
              <a:t>رجاء حسن</a:t>
            </a:r>
            <a:r>
              <a:rPr lang="ar-SA" dirty="0"/>
              <a:t> )(كتبت عن التمرينات التوافقية والإدراكية وكذلك الأداء الحركي والمهارات الأساسية ولعبة سلاح الشيش).</a:t>
            </a:r>
            <a:endParaRPr lang="en-US" dirty="0"/>
          </a:p>
          <a:p>
            <a:r>
              <a:rPr lang="ar-SA" dirty="0"/>
              <a:t>أما (70%) من المقدمة الخاصة فتتعلق بالبحث والدراسات السابقة ومن </a:t>
            </a:r>
            <a:r>
              <a:rPr lang="ar-SA" dirty="0" err="1"/>
              <a:t>اين</a:t>
            </a:r>
            <a:r>
              <a:rPr lang="ar-SA" dirty="0"/>
              <a:t> انتهت بحوث مثل هذا البحث ومن أين يبدأ هذا البحث وتحتوي المقدمة الخاصة على مصادر وتعريفات (تحديد المصطلحات المهمة) وبيان لنوع المتغيرات المستقلة والتابعة والإجراءات المتبعة سابقا ولكون الفروض تبنى على نتائج الدراسات السابقة فهنا المقدمة يجب أن تقدم نتائج هذه الدراسات على أن تكون الإشارة متاحة بشكل تفصيلي أكثر من الدراسات النظرية (الفصل الثاني)كما تحتوي المقدمة الخاصة على تنويه على العينة المستخدمة من حيث الأعمار (المبتدئين ، الناشئين، الشباب ، المتقدمين)والاستفادة من ميزة هذه الأعمار ، ويراعي التسلسل وفقا" لتسلسل مصطلحات العنوان</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85000" lnSpcReduction="20000"/>
          </a:bodyPr>
          <a:lstStyle/>
          <a:p>
            <a:pPr lvl="0"/>
            <a:r>
              <a:rPr lang="ar-SA" b="1" dirty="0"/>
              <a:t>أهمية البحث :</a:t>
            </a:r>
            <a:endParaRPr lang="en-US" sz="2400" dirty="0"/>
          </a:p>
          <a:p>
            <a:r>
              <a:rPr lang="en-US" dirty="0"/>
              <a:t> </a:t>
            </a:r>
            <a:r>
              <a:rPr lang="ar-SA" dirty="0"/>
              <a:t>(10%) تحدد أهمية البحث والنقص الحاصل من عدم إجراءاته وأهمية للفعالية نفسها وللمؤسسات وشانه البحث من البحوث السابقة.</a:t>
            </a:r>
            <a:endParaRPr lang="en-US" sz="2400" dirty="0"/>
          </a:p>
          <a:p>
            <a:r>
              <a:rPr lang="en-US" b="1" dirty="0"/>
              <a:t> </a:t>
            </a:r>
            <a:endParaRPr lang="en-US" sz="2400" dirty="0"/>
          </a:p>
          <a:p>
            <a:pPr lvl="1"/>
            <a:r>
              <a:rPr lang="ar-SA" b="1" dirty="0"/>
              <a:t>مشكلة البحث.</a:t>
            </a:r>
            <a:endParaRPr lang="en-US" sz="2000" dirty="0"/>
          </a:p>
          <a:p>
            <a:r>
              <a:rPr lang="ar-SA" b="1" dirty="0"/>
              <a:t>	</a:t>
            </a:r>
            <a:r>
              <a:rPr lang="ar-SA" dirty="0"/>
              <a:t>استخدام العرض اللغوي الصحيح مستخدما البراهين والأدلة لظهور هذه المشكلة مع تقديم البيانات الضرورية لتفسير هذه المشكلة والأسلوب الصحيح للمعالجة.</a:t>
            </a:r>
            <a:endParaRPr lang="en-US" sz="2400" dirty="0"/>
          </a:p>
          <a:p>
            <a:r>
              <a:rPr lang="ar-SA" dirty="0"/>
              <a:t>	وتعد المشكلة موقف غامض محير بحاجة إلى تفسير لموقف معين أو وجود أكثر من تفسير ، ومن أهم مقومات المشكلة تكرارها في الزمان والمكان .والمشكلة بحاجة إلى توثيق.</a:t>
            </a:r>
            <a:endParaRPr lang="en-US" sz="2400" dirty="0"/>
          </a:p>
          <a:p>
            <a:r>
              <a:rPr lang="ar-SA" dirty="0"/>
              <a:t>	وفي اغلب البحوث يبدأ بكتابة مقدمة بسيطة بعدة اسطر عن مشكلة بحثه أو ما تسمى بالمدخل قبل أن يظهر المشكلة الحقيقية ومن أين ظهرت .وينتهي عادة بطريقة المعالجة لتلك المشكلة .</a:t>
            </a:r>
            <a:endParaRPr lang="en-US" sz="2400" dirty="0"/>
          </a:p>
          <a:p>
            <a:r>
              <a:rPr lang="ar-SA" dirty="0"/>
              <a:t> </a:t>
            </a:r>
            <a:endParaRPr lang="en-US" sz="2400"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77500" lnSpcReduction="20000"/>
          </a:bodyPr>
          <a:lstStyle/>
          <a:p>
            <a:r>
              <a:rPr lang="ar-SA" b="1" dirty="0"/>
              <a:t>ولهذا يمكن أن تتضمن المشكلة النقاط الآتية :</a:t>
            </a:r>
            <a:endParaRPr lang="en-US" dirty="0"/>
          </a:p>
          <a:p>
            <a:pPr lvl="0"/>
            <a:r>
              <a:rPr lang="ar-SA" dirty="0"/>
              <a:t>مقدمة خاصة .</a:t>
            </a:r>
            <a:endParaRPr lang="en-US" dirty="0"/>
          </a:p>
          <a:p>
            <a:pPr lvl="0"/>
            <a:r>
              <a:rPr lang="ar-SA" dirty="0"/>
              <a:t>كيف ظهرت المشكلة وعادة تكون من ( الخبرة – التجارب الاستطلاعية- الاختبارات – </a:t>
            </a:r>
            <a:r>
              <a:rPr lang="ar-SA" dirty="0" err="1"/>
              <a:t>اراء</a:t>
            </a:r>
            <a:r>
              <a:rPr lang="ar-SA" dirty="0"/>
              <a:t> الخبراء والمختصين)</a:t>
            </a:r>
            <a:endParaRPr lang="en-US" dirty="0"/>
          </a:p>
          <a:p>
            <a:pPr lvl="0"/>
            <a:r>
              <a:rPr lang="ar-SA" dirty="0"/>
              <a:t> المشكلة الحقيقية أين تكمن.</a:t>
            </a:r>
            <a:endParaRPr lang="en-US" dirty="0"/>
          </a:p>
          <a:p>
            <a:pPr lvl="0"/>
            <a:r>
              <a:rPr lang="ar-SA" dirty="0"/>
              <a:t>المعالجة للمشكلة</a:t>
            </a:r>
            <a:endParaRPr lang="en-US" dirty="0"/>
          </a:p>
          <a:p>
            <a:r>
              <a:rPr lang="ar-SA" b="1" dirty="0"/>
              <a:t>ومن </a:t>
            </a:r>
            <a:r>
              <a:rPr lang="ar-SA" b="1" dirty="0" err="1"/>
              <a:t>الامثله</a:t>
            </a:r>
            <a:r>
              <a:rPr lang="ar-SA" b="1" dirty="0"/>
              <a:t> عن مشكلة البحوث في البحوث السابقة سوف نذكر فقط الجز الخاص بمشكلة البحث وليس بالتفصيل ما يلي :</a:t>
            </a:r>
            <a:endParaRPr lang="en-US" dirty="0"/>
          </a:p>
          <a:p>
            <a:pPr lvl="0"/>
            <a:r>
              <a:rPr lang="ar-SA" dirty="0"/>
              <a:t>في رسالة الماجستير(</a:t>
            </a:r>
            <a:r>
              <a:rPr lang="ar-SA" b="1" dirty="0"/>
              <a:t>احمد عبد الأئمة</a:t>
            </a:r>
            <a:r>
              <a:rPr lang="ar-SA" dirty="0"/>
              <a:t> )</a:t>
            </a:r>
            <a:r>
              <a:rPr lang="ar-SA" baseline="30000" dirty="0">
                <a:hlinkClick r:id="" action="ppaction://hlinkfile"/>
              </a:rPr>
              <a:t>(1)</a:t>
            </a:r>
            <a:r>
              <a:rPr lang="ar-SA" dirty="0"/>
              <a:t>(من خلال خبرة الباحث لاحظ في الآونة الأخيرة تعدد لأساليب التدريس للمهارات في لعبة كرة السلة لكن إن هذه الأساليب لم تحظى بالاهتمام والتطبيق من قبل المدرسين واعتماد منهجهم على الأسلوب الأولي وخاصة مع طلبة كلية التربية الرياضية).</a:t>
            </a:r>
            <a:endParaRPr lang="en-US" dirty="0"/>
          </a:p>
          <a:p>
            <a:r>
              <a:rPr lang="ar-SA" baseline="30000" dirty="0">
                <a:hlinkClick r:id="" action="ppaction://hlinkfile"/>
              </a:rPr>
              <a:t>(1)</a:t>
            </a:r>
            <a:r>
              <a:rPr lang="ar-SA" dirty="0"/>
              <a:t> احمد عبد الأئمة كاظم . </a:t>
            </a:r>
            <a:r>
              <a:rPr lang="ar-IQ" dirty="0"/>
              <a:t>تأثير استخدام أساليب تدريس مختلفة في تعلم بعض أنواع </a:t>
            </a:r>
            <a:r>
              <a:rPr lang="ar-IQ" dirty="0" err="1"/>
              <a:t>التهديف</a:t>
            </a:r>
            <a:r>
              <a:rPr lang="ar-IQ" dirty="0"/>
              <a:t> بكرة السلة: رسالة ماجستير ،الجامعة </a:t>
            </a:r>
            <a:r>
              <a:rPr lang="ar-IQ" dirty="0" err="1"/>
              <a:t>المستنصرية</a:t>
            </a:r>
            <a:r>
              <a:rPr lang="ar-IQ" dirty="0"/>
              <a:t> ،2008.</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85000" lnSpcReduction="20000"/>
          </a:bodyPr>
          <a:lstStyle/>
          <a:p>
            <a:r>
              <a:rPr lang="ar-SA" dirty="0"/>
              <a:t>2-في رسالة الماجستير(</a:t>
            </a:r>
            <a:r>
              <a:rPr lang="ar-SA" b="1" dirty="0" err="1"/>
              <a:t>حيدره</a:t>
            </a:r>
            <a:r>
              <a:rPr lang="ar-SA" b="1" dirty="0"/>
              <a:t> عبد الأمير</a:t>
            </a:r>
            <a:r>
              <a:rPr lang="ar-SA" dirty="0"/>
              <a:t> )</a:t>
            </a:r>
            <a:r>
              <a:rPr lang="ar-SA" baseline="30000" dirty="0">
                <a:hlinkClick r:id="" action="ppaction://hlinkfile"/>
              </a:rPr>
              <a:t>(2)</a:t>
            </a:r>
            <a:r>
              <a:rPr lang="ar-SA" dirty="0"/>
              <a:t>(من خلال الخبرة المتواضعة للباحث والتقصي وراء أسباب ضعف الأداء من جوانب عدة فقد وجدنا أن هنالك قصورا واضحا في صفة القوة المميزة بالسرعة للذراعين وبعض المهارات الأساسية في لعبة التنس الأرضي على الكراسي المتحركة ).</a:t>
            </a:r>
            <a:endParaRPr lang="en-US" dirty="0"/>
          </a:p>
          <a:p>
            <a:r>
              <a:rPr lang="en-US" dirty="0"/>
              <a:t> </a:t>
            </a:r>
          </a:p>
          <a:p>
            <a:r>
              <a:rPr lang="ar-SA" dirty="0"/>
              <a:t>3-في رسالة الماجستير (</a:t>
            </a:r>
            <a:r>
              <a:rPr lang="ar-SA" b="1" dirty="0"/>
              <a:t>رجاء حسن</a:t>
            </a:r>
            <a:r>
              <a:rPr lang="ar-SA" dirty="0"/>
              <a:t> )</a:t>
            </a:r>
            <a:r>
              <a:rPr lang="ar-SA" baseline="30000" dirty="0">
                <a:hlinkClick r:id="" action="ppaction://hlinkfile"/>
              </a:rPr>
              <a:t>(3)</a:t>
            </a:r>
            <a:r>
              <a:rPr lang="ar-SA" dirty="0"/>
              <a:t>(من خلال مشاهدة الباحثة للبطولات والمنافسات لاحظت ضعفا في الأداء الفني للمهارات للاعبات نادي فتاة بغداد للمبارزة وتعزو ذلك إلى ضعف القدرات التوافقية والإدراكية للاعبات)</a:t>
            </a:r>
            <a:endParaRPr lang="en-US" dirty="0"/>
          </a:p>
          <a:p>
            <a:r>
              <a:rPr lang="ar-SA" baseline="30000" dirty="0">
                <a:hlinkClick r:id="" action="ppaction://hlinkfile"/>
              </a:rPr>
              <a:t>(2)</a:t>
            </a:r>
            <a:r>
              <a:rPr lang="ar-SA" dirty="0"/>
              <a:t> </a:t>
            </a:r>
            <a:r>
              <a:rPr lang="ar-SA" dirty="0" err="1"/>
              <a:t>حيدره</a:t>
            </a:r>
            <a:r>
              <a:rPr lang="ar-SA" dirty="0"/>
              <a:t> عبد الأمير أمين. تأثير استخدام وسائل تدريبية في تطوير القوة المميزة بالسرعة للذراعين وبعض المهارات الأساسية للاعبي التنس الأرضي على الكراسي المتحركة ، رسالة ماجستير ، جامعة البصرة ، 2009.</a:t>
            </a:r>
            <a:endParaRPr lang="en-US" dirty="0"/>
          </a:p>
          <a:p>
            <a:r>
              <a:rPr lang="ar-SA" baseline="30000" dirty="0">
                <a:hlinkClick r:id="" action="ppaction://hlinkfile"/>
              </a:rPr>
              <a:t>(3)</a:t>
            </a:r>
            <a:r>
              <a:rPr lang="ar-SA" dirty="0"/>
              <a:t> رجاء حسن إسماعيل ألمشايخي. </a:t>
            </a:r>
            <a:r>
              <a:rPr lang="ar-SA" b="1" dirty="0"/>
              <a:t>مصدر سبق ذكره ،</a:t>
            </a:r>
            <a:r>
              <a:rPr lang="ar-SA" dirty="0"/>
              <a:t>2009 .</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fontScale="62500" lnSpcReduction="20000"/>
          </a:bodyPr>
          <a:lstStyle/>
          <a:p>
            <a:pPr lvl="1"/>
            <a:r>
              <a:rPr lang="ar-SA" b="1" dirty="0"/>
              <a:t>أهداف البحث:</a:t>
            </a:r>
            <a:endParaRPr lang="en-US" sz="2000" dirty="0"/>
          </a:p>
          <a:p>
            <a:r>
              <a:rPr lang="ar-SA" dirty="0"/>
              <a:t>قبل التطرق إلى هذا الموضوع لابد من الإشارة إلى </a:t>
            </a:r>
            <a:r>
              <a:rPr lang="ar-SA" dirty="0" err="1"/>
              <a:t>ان</a:t>
            </a:r>
            <a:r>
              <a:rPr lang="ar-SA" dirty="0"/>
              <a:t> هناك الكثير من الباحثين </a:t>
            </a:r>
            <a:r>
              <a:rPr lang="ar-SA" dirty="0" err="1"/>
              <a:t>لايمكنه</a:t>
            </a:r>
            <a:r>
              <a:rPr lang="ar-SA" dirty="0"/>
              <a:t> التفريق ما بين أهمية البحث وأهداف البحث .</a:t>
            </a:r>
            <a:endParaRPr lang="en-US" sz="2400" dirty="0"/>
          </a:p>
          <a:p>
            <a:r>
              <a:rPr lang="ar-SA" dirty="0"/>
              <a:t>وقد تطرقنا سابقا عن أهمية البحث وبينا </a:t>
            </a:r>
            <a:r>
              <a:rPr lang="ar-SA" dirty="0" err="1"/>
              <a:t>ان</a:t>
            </a:r>
            <a:r>
              <a:rPr lang="ar-SA" dirty="0"/>
              <a:t> الأهمية هي أهمية المشكلة ولماذا تم البحث في هذه المشكلة ومدى الفائدة منها للمجتمع .</a:t>
            </a:r>
            <a:endParaRPr lang="en-US" sz="2400" dirty="0"/>
          </a:p>
          <a:p>
            <a:r>
              <a:rPr lang="ar-SA" dirty="0"/>
              <a:t>أما أهداف البحث هي عملية إجرائية وتتبعيه لمعالجة المشكلة والتي تصاغ من العنوان ، وهناك أهداف رئيسية لمعالجة المشكلة </a:t>
            </a:r>
            <a:r>
              <a:rPr lang="ar-SA" dirty="0" err="1"/>
              <a:t>لايمكن</a:t>
            </a:r>
            <a:r>
              <a:rPr lang="ar-SA" dirty="0"/>
              <a:t> الاستغناء عنها . وهناك أهداف ثانوية قد يجدها الباحث مهمة لإكمال متطلبات معالجة المشكلة ويمكن الاستغناء عنها.</a:t>
            </a:r>
            <a:endParaRPr lang="en-US" sz="2400" dirty="0"/>
          </a:p>
          <a:p>
            <a:r>
              <a:rPr lang="ar-SA" dirty="0"/>
              <a:t>وتكون صياغة الأهداف اغلبها تبدأ بعبارة (التعرف على).</a:t>
            </a:r>
            <a:endParaRPr lang="en-US" sz="2400" dirty="0"/>
          </a:p>
          <a:p>
            <a:r>
              <a:rPr lang="ar-SA" dirty="0"/>
              <a:t> </a:t>
            </a:r>
            <a:endParaRPr lang="en-US" sz="2400" dirty="0"/>
          </a:p>
          <a:p>
            <a:r>
              <a:rPr lang="ar-SA" b="1" dirty="0"/>
              <a:t>ومن </a:t>
            </a:r>
            <a:r>
              <a:rPr lang="ar-SA" b="1" dirty="0" err="1"/>
              <a:t>الامثله</a:t>
            </a:r>
            <a:r>
              <a:rPr lang="ar-SA" b="1" dirty="0"/>
              <a:t> على بعض الأهداف كما في البحوث السابقة:</a:t>
            </a:r>
            <a:endParaRPr lang="en-US" sz="2400" dirty="0"/>
          </a:p>
          <a:p>
            <a:r>
              <a:rPr lang="ar-SA" b="1" dirty="0"/>
              <a:t> </a:t>
            </a:r>
            <a:endParaRPr lang="en-US" sz="2400" dirty="0"/>
          </a:p>
          <a:p>
            <a:pPr lvl="0"/>
            <a:r>
              <a:rPr lang="ar-SA" b="1" dirty="0"/>
              <a:t>في رسالة احمد عبد الأئمة</a:t>
            </a:r>
            <a:r>
              <a:rPr lang="ar-SA" b="1" baseline="30000" dirty="0">
                <a:hlinkClick r:id="" action="ppaction://hlinkfile"/>
              </a:rPr>
              <a:t>(1)</a:t>
            </a:r>
            <a:r>
              <a:rPr lang="ar-SA" b="1" dirty="0"/>
              <a:t>،هدف الباحث إلى :</a:t>
            </a:r>
            <a:endParaRPr lang="en-US" sz="2400" dirty="0"/>
          </a:p>
          <a:p>
            <a:pPr lvl="0"/>
            <a:r>
              <a:rPr lang="ar-SA" dirty="0"/>
              <a:t>معرفة تأثير الأساليب الأربعة المستخدمة (الأسلوب </a:t>
            </a:r>
            <a:r>
              <a:rPr lang="ar-SA" dirty="0" err="1"/>
              <a:t>الامري</a:t>
            </a:r>
            <a:r>
              <a:rPr lang="ar-SA" dirty="0"/>
              <a:t> – الأسلوب التبادلي – الأسلوب التدريبي – أسلوب الاكتشاف) في تعلم أنواع </a:t>
            </a:r>
            <a:r>
              <a:rPr lang="ar-SA" dirty="0" err="1"/>
              <a:t>التهديف</a:t>
            </a:r>
            <a:r>
              <a:rPr lang="ar-SA" dirty="0"/>
              <a:t> بكرة السلة لطلبة المرحلة الأولى.</a:t>
            </a:r>
            <a:endParaRPr lang="en-US" sz="2400" dirty="0"/>
          </a:p>
          <a:p>
            <a:pPr lvl="0"/>
            <a:r>
              <a:rPr lang="ar-SA" dirty="0"/>
              <a:t>معرفة أفضل الأساليب التدريسية الأربعة (الأسلوب </a:t>
            </a:r>
            <a:r>
              <a:rPr lang="ar-SA" dirty="0" err="1"/>
              <a:t>الامري</a:t>
            </a:r>
            <a:r>
              <a:rPr lang="ar-SA" dirty="0"/>
              <a:t> – الأسلوب التبادلي – الأسلوب التدريبي – أسلوب الاكتشاف) في تعلم أنواع </a:t>
            </a:r>
            <a:r>
              <a:rPr lang="ar-SA" dirty="0" err="1"/>
              <a:t>التهديف</a:t>
            </a:r>
            <a:r>
              <a:rPr lang="ar-SA" dirty="0"/>
              <a:t> بكرة السلة لطلبة المرحلة الأولى.</a:t>
            </a:r>
            <a:endParaRPr lang="en-US" sz="2400" dirty="0"/>
          </a:p>
          <a:p>
            <a:r>
              <a:rPr lang="ar-SA" sz="2000" dirty="0">
                <a:hlinkClick r:id="" action="ppaction://hlinkfile"/>
              </a:rPr>
              <a:t>(1)</a:t>
            </a:r>
            <a:r>
              <a:rPr lang="ar-SA" dirty="0"/>
              <a:t> احمد عبد الأئمة كاظم : مصدر سبق ذكره .2008 .ص3.</a:t>
            </a:r>
            <a:endParaRPr lang="en-US" sz="2000"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85000" lnSpcReduction="10000"/>
          </a:bodyPr>
          <a:lstStyle/>
          <a:p>
            <a:pPr lvl="0"/>
            <a:r>
              <a:rPr lang="ar-SA" b="1" dirty="0"/>
              <a:t>في رسالة </a:t>
            </a:r>
            <a:r>
              <a:rPr lang="ar-SA" b="1" dirty="0" err="1"/>
              <a:t>حيدرة</a:t>
            </a:r>
            <a:r>
              <a:rPr lang="ar-SA" b="1" dirty="0"/>
              <a:t> عبد الأمير آمين</a:t>
            </a:r>
            <a:r>
              <a:rPr lang="ar-SA" b="1" baseline="30000" dirty="0">
                <a:hlinkClick r:id="" action="ppaction://hlinkfile"/>
              </a:rPr>
              <a:t>(1)</a:t>
            </a:r>
            <a:r>
              <a:rPr lang="ar-SA" b="1" dirty="0"/>
              <a:t> ، هدف الباحث إلى :</a:t>
            </a:r>
            <a:endParaRPr lang="en-US" dirty="0"/>
          </a:p>
          <a:p>
            <a:pPr lvl="0"/>
            <a:r>
              <a:rPr lang="ar-SA" dirty="0"/>
              <a:t>التعرف على تأثير استخدام الوسائل التدريبية المقترحة في تطوير القوة المميزة بالسرعة للذراعين وبعض المهارات الأساسية للاعبي التنس الأرضي على الكراسي المتحركة.</a:t>
            </a:r>
            <a:endParaRPr lang="en-US" dirty="0"/>
          </a:p>
          <a:p>
            <a:pPr lvl="0"/>
            <a:r>
              <a:rPr lang="ar-SA" dirty="0"/>
              <a:t>التعرف على معنوية الفروق بين المجموعتين الضابطة والتجريبية في الاختبارات القبلية </a:t>
            </a:r>
            <a:r>
              <a:rPr lang="ar-SA" dirty="0" err="1"/>
              <a:t>والبعدية</a:t>
            </a:r>
            <a:r>
              <a:rPr lang="ar-SA" dirty="0"/>
              <a:t> للقوة المميزة بالسرعة للذراعين وبعض المهارات الأساسية للاعبي التنس الأرضي على الكراسي المتحركة.</a:t>
            </a:r>
            <a:endParaRPr lang="en-US" dirty="0"/>
          </a:p>
          <a:p>
            <a:pPr lvl="0"/>
            <a:r>
              <a:rPr lang="ar-SA" dirty="0"/>
              <a:t>التعرف على معنوية الفروق بين المجموعتين الضابطة والتجريبية في الاختبارات </a:t>
            </a:r>
            <a:r>
              <a:rPr lang="ar-SA" dirty="0" err="1"/>
              <a:t>البعدية</a:t>
            </a:r>
            <a:r>
              <a:rPr lang="ar-SA" dirty="0"/>
              <a:t> للقوة المميزة بالسرعة للذراعين وبعض المهارات الأساسية للاعبي التنس الأرضي على الكراسي المتحركة.</a:t>
            </a:r>
            <a:endParaRPr lang="en-US" dirty="0"/>
          </a:p>
          <a:p>
            <a:r>
              <a:rPr lang="ar-SA" baseline="30000" dirty="0">
                <a:hlinkClick r:id="" action="ppaction://hlinkfile"/>
              </a:rPr>
              <a:t>(1)</a:t>
            </a:r>
            <a:r>
              <a:rPr lang="ar-SA" dirty="0"/>
              <a:t> </a:t>
            </a:r>
            <a:r>
              <a:rPr lang="ar-SA" dirty="0" err="1"/>
              <a:t>حيدرة</a:t>
            </a:r>
            <a:r>
              <a:rPr lang="ar-SA" dirty="0"/>
              <a:t> عبد الأمير أمين : مصدر سبق ذكره ، 2009 ، </a:t>
            </a:r>
            <a:r>
              <a:rPr lang="ar-SA" dirty="0" err="1"/>
              <a:t>ص</a:t>
            </a:r>
            <a:r>
              <a:rPr lang="ar-SA" dirty="0"/>
              <a:t> 25.</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85000" lnSpcReduction="10000"/>
          </a:bodyPr>
          <a:lstStyle/>
          <a:p>
            <a:pPr lvl="0"/>
            <a:r>
              <a:rPr lang="ar-SA" b="1" dirty="0"/>
              <a:t>في رسالة رجاء حسن إسماعيل </a:t>
            </a:r>
            <a:r>
              <a:rPr lang="ar-SA" b="1" baseline="30000" dirty="0">
                <a:hlinkClick r:id="" action="ppaction://hlinkfile"/>
              </a:rPr>
              <a:t>(2)</a:t>
            </a:r>
            <a:r>
              <a:rPr lang="ar-SA" b="1" dirty="0"/>
              <a:t>، هدفت الباحثة إلى :</a:t>
            </a:r>
            <a:endParaRPr lang="en-US" dirty="0"/>
          </a:p>
          <a:p>
            <a:pPr lvl="0"/>
            <a:r>
              <a:rPr lang="ar-SA" dirty="0"/>
              <a:t>وضع تمرينات توافقية وإدراكية لتطوير مستوى الأداء لبعض مهارات سلاح الشيش لدى لاعبات نادي الفتاة.</a:t>
            </a:r>
            <a:endParaRPr lang="en-US" dirty="0"/>
          </a:p>
          <a:p>
            <a:pPr lvl="0"/>
            <a:r>
              <a:rPr lang="ar-SA" dirty="0"/>
              <a:t>التعرف على الفروق بين الاختبارات القبلية </a:t>
            </a:r>
            <a:r>
              <a:rPr lang="ar-SA" dirty="0" err="1"/>
              <a:t>والبعدية</a:t>
            </a:r>
            <a:r>
              <a:rPr lang="ar-SA" dirty="0"/>
              <a:t> وللمجموعتين التجريبية والضابطة في القدرات التوافقية والإدراكية ومستوى الأداء لبعض مهارات سلاح الشيش.</a:t>
            </a:r>
            <a:endParaRPr lang="en-US" dirty="0"/>
          </a:p>
          <a:p>
            <a:pPr lvl="0"/>
            <a:r>
              <a:rPr lang="ar-SA" dirty="0"/>
              <a:t>التعرف على الفروق بين الاختبارات </a:t>
            </a:r>
            <a:r>
              <a:rPr lang="ar-SA" dirty="0" err="1"/>
              <a:t>البعدية</a:t>
            </a:r>
            <a:r>
              <a:rPr lang="ar-SA" dirty="0"/>
              <a:t> وللمجموعتين التجريبية والضابطة للقدرات التوافقية والإدراكية ومستوى الأداء لبعض مهارات سلاح الشيش.</a:t>
            </a:r>
            <a:endParaRPr lang="en-US" dirty="0"/>
          </a:p>
          <a:p>
            <a:pPr lvl="0"/>
            <a:r>
              <a:rPr lang="ar-SA" dirty="0"/>
              <a:t>التعرف على نسب التطور للقدرات التوافقية والإدراكية ومستوى الأداء لبعض مهارات سلاح الشيش للمجموعتين التجريبية والضابطة.</a:t>
            </a:r>
            <a:endParaRPr lang="en-US" dirty="0"/>
          </a:p>
          <a:p>
            <a:r>
              <a:rPr lang="ar-SA" baseline="30000" dirty="0">
                <a:hlinkClick r:id="" action="ppaction://hlinkfile"/>
              </a:rPr>
              <a:t>(2)</a:t>
            </a:r>
            <a:r>
              <a:rPr lang="ar-SA" dirty="0"/>
              <a:t> رجاء حسن إسماعيل: مصدر سبق ذكره ، 2009 ، </a:t>
            </a:r>
            <a:r>
              <a:rPr lang="ar-SA" dirty="0" err="1"/>
              <a:t>ص</a:t>
            </a:r>
            <a:r>
              <a:rPr lang="ar-SA" dirty="0"/>
              <a:t> 22 .</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1391</Words>
  <Application>Microsoft Office PowerPoint</Application>
  <PresentationFormat>عرض على الشاشة (3:4)‏</PresentationFormat>
  <Paragraphs>115</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  (فصول البحث العلمي) (الفصل الأول التعريف بالبحث)   التعريف بالبحث. </vt:lpstr>
      <vt:lpstr>المقدمة العامة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(فصول البحث العلمي) (الفصل الأول التعريف بالبحث)   التعريف بالبحث. </dc:title>
  <dc:creator>KING</dc:creator>
  <cp:lastModifiedBy>KING</cp:lastModifiedBy>
  <cp:revision>5</cp:revision>
  <dcterms:created xsi:type="dcterms:W3CDTF">2018-12-08T19:23:50Z</dcterms:created>
  <dcterms:modified xsi:type="dcterms:W3CDTF">2018-12-08T19:40:58Z</dcterms:modified>
</cp:coreProperties>
</file>